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7" autoAdjust="0"/>
  </p:normalViewPr>
  <p:slideViewPr>
    <p:cSldViewPr snapToGrid="0" showGuides="1">
      <p:cViewPr varScale="1">
        <p:scale>
          <a:sx n="82" d="100"/>
          <a:sy n="82" d="100"/>
        </p:scale>
        <p:origin x="3018" y="108"/>
      </p:cViewPr>
      <p:guideLst>
        <p:guide orient="horz" pos="2903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28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61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11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05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13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3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42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66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42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78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79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77D03-8329-43C9-98AB-F1D08D911D4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80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14300" y="485022"/>
            <a:ext cx="6629400" cy="8544678"/>
          </a:xfrm>
          <a:prstGeom prst="rect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WordArt 30">
            <a:extLst>
              <a:ext uri="{FF2B5EF4-FFF2-40B4-BE49-F238E27FC236}">
                <a16:creationId xmlns:a16="http://schemas.microsoft.com/office/drawing/2014/main" id="{7D3630D9-5C63-4E60-A4DB-E7815B72C6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097800" y="3341200"/>
            <a:ext cx="6112003" cy="76722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lIns="78373" tIns="39187" rIns="78373" bIns="39187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ja-JP" altLang="en-US" sz="3600" b="1" kern="10" dirty="0">
                <a:ln w="127000">
                  <a:noFill/>
                  <a:round/>
                  <a:headEnd/>
                  <a:tailEnd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立憲民主、結党から半年でやっと基本政策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E79E96F-7C66-4810-844D-18850A2692B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14" y="52725"/>
            <a:ext cx="2476500" cy="38290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992056-DF78-42E3-B513-AFF57FC38C25}"/>
              </a:ext>
            </a:extLst>
          </p:cNvPr>
          <p:cNvSpPr txBox="1"/>
          <p:nvPr/>
        </p:nvSpPr>
        <p:spPr>
          <a:xfrm>
            <a:off x="3046075" y="618844"/>
            <a:ext cx="2685351" cy="227823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>
              <a:lnSpc>
                <a:spcPts val="145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立憲民主党は先ごろ、</a:t>
            </a:r>
            <a:r>
              <a:rPr lang="ja-JP" altLang="en-US" sz="1100" spc="6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中長</a:t>
            </a:r>
            <a:endParaRPr lang="en-US" altLang="ja-JP" sz="1100" spc="6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期的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な政策集である「基本</a:t>
            </a: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政</a:t>
            </a:r>
            <a:endParaRPr lang="en-US" altLang="ja-JP" sz="1100" spc="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spc="2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策</a:t>
            </a:r>
            <a:r>
              <a:rPr lang="ja-JP" altLang="en-US" sz="1100" spc="20" dirty="0">
                <a:latin typeface="游明朝" panose="02020400000000000000" pitchFamily="18" charset="-128"/>
                <a:ea typeface="游明朝" panose="02020400000000000000" pitchFamily="18" charset="-128"/>
              </a:rPr>
              <a:t>」を決定した。昨年</a:t>
            </a:r>
            <a:r>
              <a:rPr lang="en-US" altLang="ja-JP" sz="1100" spc="20" dirty="0">
                <a:latin typeface="游明朝" panose="02020400000000000000" pitchFamily="18" charset="-128"/>
                <a:ea typeface="游明朝" panose="02020400000000000000" pitchFamily="18" charset="-128"/>
              </a:rPr>
              <a:t>9</a:t>
            </a:r>
            <a:r>
              <a:rPr lang="ja-JP" altLang="en-US" sz="1100" spc="20" dirty="0">
                <a:latin typeface="游明朝" panose="02020400000000000000" pitchFamily="18" charset="-128"/>
                <a:ea typeface="游明朝" panose="02020400000000000000" pitchFamily="18" charset="-128"/>
              </a:rPr>
              <a:t>月</a:t>
            </a:r>
            <a:r>
              <a:rPr lang="en-US" altLang="ja-JP" sz="1100" spc="2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15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日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の結党から半年。それも</a:t>
            </a: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党</a:t>
            </a:r>
            <a:endParaRPr lang="en-US" altLang="ja-JP" sz="1100" spc="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基本理念、「綱領」の</a:t>
            </a: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内容</a:t>
            </a:r>
            <a:endParaRPr lang="en-US" altLang="ja-JP" sz="1100" spc="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合わせて政策を列記する</a:t>
            </a:r>
            <a:r>
              <a:rPr lang="ja-JP" altLang="en-US" sz="1100" spc="80" dirty="0" err="1" smtClean="0">
                <a:latin typeface="游明朝" panose="02020400000000000000" pitchFamily="18" charset="-128"/>
                <a:ea typeface="游明朝" panose="02020400000000000000" pitchFamily="18" charset="-128"/>
              </a:rPr>
              <a:t>だ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err="1" smtClean="0">
                <a:latin typeface="游明朝" panose="02020400000000000000" pitchFamily="18" charset="-128"/>
                <a:ea typeface="游明朝" panose="02020400000000000000" pitchFamily="18" charset="-128"/>
              </a:rPr>
              <a:t>けの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安易な組み立て。政府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12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対して</a:t>
            </a:r>
            <a:r>
              <a:rPr lang="ja-JP" altLang="en-US" sz="1100" spc="120" dirty="0">
                <a:latin typeface="游明朝" panose="02020400000000000000" pitchFamily="18" charset="-128"/>
                <a:ea typeface="游明朝" panose="02020400000000000000" pitchFamily="18" charset="-128"/>
              </a:rPr>
              <a:t>は何かにつけ「後手</a:t>
            </a:r>
            <a:r>
              <a:rPr lang="ja-JP" altLang="en-US" sz="1100" spc="12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」</a:t>
            </a:r>
            <a:endParaRPr lang="en-US" altLang="ja-JP" sz="1100" spc="12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遅い」などと批判する</a:t>
            </a: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政党</a:t>
            </a:r>
            <a:endParaRPr lang="en-US" altLang="ja-JP" sz="1100" spc="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は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、国民、</a:t>
            </a: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有権者へ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の説明</a:t>
            </a: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責</a:t>
            </a:r>
            <a:endParaRPr lang="en-US" altLang="ja-JP" sz="1100" spc="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任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についてはなおざりでも</a:t>
            </a: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構</a:t>
            </a:r>
            <a:endParaRPr lang="en-US" altLang="ja-JP" sz="1100" spc="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わな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いと考えているよう</a:t>
            </a: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だ。</a:t>
            </a:r>
            <a:endParaRPr lang="en-US" altLang="ja-JP" sz="1100" spc="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かつての民主党政権は現実</a:t>
            </a:r>
            <a:endParaRPr lang="en-US" altLang="ja-JP" sz="1100" spc="7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CC739B-6A61-48AB-BC9D-1D4516A7F794}"/>
              </a:ext>
            </a:extLst>
          </p:cNvPr>
          <p:cNvSpPr txBox="1"/>
          <p:nvPr/>
        </p:nvSpPr>
        <p:spPr>
          <a:xfrm>
            <a:off x="-225472" y="2725847"/>
            <a:ext cx="6147837" cy="20511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>
              <a:lnSpc>
                <a:spcPts val="1450"/>
              </a:lnSpc>
            </a:pPr>
            <a:r>
              <a:rPr lang="ja-JP" altLang="en-US" sz="110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endParaRPr lang="en-US" altLang="ja-JP" sz="110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離れ</a:t>
            </a: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した政策で失敗した</a:t>
            </a:r>
            <a:r>
              <a:rPr lang="ja-JP" altLang="en-US" sz="1100" spc="7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こと</a:t>
            </a:r>
            <a:endParaRPr lang="en-US" altLang="ja-JP" sz="1100" spc="7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spc="3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は</a:t>
            </a:r>
            <a:r>
              <a:rPr lang="ja-JP" altLang="en-US" sz="1100" spc="3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誰もが認めるところだろう。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「脱ダム宣言」「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コンクリー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ト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から人へ」などの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キャッチ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フレーズ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や、無駄な財政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支出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spc="3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sz="1100" spc="3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削減による財源の確保など、</a:t>
            </a:r>
            <a:r>
              <a:rPr lang="ja-JP" altLang="en-US" sz="1100" spc="1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ことごとく失敗した</a:t>
            </a:r>
            <a:r>
              <a:rPr lang="ja-JP" altLang="en-US" sz="1100" spc="12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。では、</a:t>
            </a:r>
            <a:endParaRPr lang="en-US" altLang="ja-JP" sz="1100" spc="12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その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民主党を源流とする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立憲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民主党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はどうか。例えば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基本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政策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での経済政策をみて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みよ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う</a:t>
            </a: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。同党の綱領では「公平</a:t>
            </a:r>
            <a:r>
              <a:rPr lang="ja-JP" altLang="en-US" sz="1100" spc="7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に</a:t>
            </a:r>
            <a:endParaRPr lang="en-US" altLang="ja-JP" sz="1100" spc="7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開かれた</a:t>
            </a: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市場の中で、目先</a:t>
            </a:r>
            <a:r>
              <a:rPr lang="ja-JP" altLang="en-US" sz="1100" spc="7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endParaRPr lang="en-US" altLang="ja-JP" sz="1100" spc="7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spc="12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効率性だけに</a:t>
            </a:r>
            <a:r>
              <a:rPr lang="ja-JP" altLang="en-US" sz="1100" spc="1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とらわれずに</a:t>
            </a:r>
            <a:r>
              <a:rPr lang="ja-JP" altLang="en-US" sz="1100" spc="12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endParaRPr lang="en-US" altLang="ja-JP" sz="1100" spc="12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spc="3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人</a:t>
            </a:r>
            <a:r>
              <a:rPr lang="ja-JP" altLang="en-US" sz="1100" spc="3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を幸せにする経済をめざす。</a:t>
            </a:r>
            <a:r>
              <a:rPr lang="en-US" altLang="ja-JP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『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人への投資</a:t>
            </a:r>
            <a:r>
              <a:rPr lang="en-US" altLang="ja-JP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』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を重視し、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過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度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な自己責任論に陥らず、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公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spc="3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正</a:t>
            </a:r>
            <a:r>
              <a:rPr lang="ja-JP" altLang="en-US" sz="1100" spc="3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な配分により格差を解消し</a:t>
            </a:r>
            <a:r>
              <a:rPr lang="ja-JP" altLang="en-US" sz="1100" spc="3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一人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ひとりが幸福を実感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でき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る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社会を確立する」として</a:t>
            </a:r>
            <a:r>
              <a:rPr lang="ja-JP" altLang="en-US" sz="1100" spc="60" dirty="0" err="1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い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spc="12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る</a:t>
            </a:r>
            <a:r>
              <a:rPr lang="ja-JP" altLang="en-US" sz="1100" spc="1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が、これをそのまま流用。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さらに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各論として「分散・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分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権型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で内需主導の経済を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つく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り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、公正な分配を推進する</a:t>
            </a:r>
            <a:r>
              <a:rPr lang="ja-JP" altLang="en-US" sz="1100" spc="60" dirty="0" err="1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こ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と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によって、持続的な経済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成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長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と分厚い中間層の復活を</a:t>
            </a:r>
            <a:r>
              <a:rPr lang="ja-JP" altLang="en-US" sz="1100" spc="60" dirty="0" err="1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め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ざす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」「賃金を上げること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で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個人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の消費機会と消費力を</a:t>
            </a:r>
            <a:r>
              <a:rPr lang="ja-JP" altLang="en-US" sz="1100" spc="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拡</a:t>
            </a:r>
            <a:endParaRPr lang="en-US" altLang="ja-JP" sz="1100" spc="6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大し、経済の好循環を</a:t>
            </a:r>
            <a:r>
              <a:rPr lang="ja-JP" altLang="en-US" sz="1100" spc="70" dirty="0" err="1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確立す</a:t>
            </a:r>
            <a:endParaRPr lang="ja-JP" altLang="en-US" sz="1100" spc="7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endParaRPr lang="ja-JP" altLang="en-US" sz="110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endParaRPr lang="en-US" altLang="ja-JP" sz="110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3CAB2D-F35A-4983-B058-7EFF976E5C8B}"/>
              </a:ext>
            </a:extLst>
          </p:cNvPr>
          <p:cNvSpPr txBox="1"/>
          <p:nvPr/>
        </p:nvSpPr>
        <p:spPr>
          <a:xfrm>
            <a:off x="157632" y="6905272"/>
            <a:ext cx="5570756" cy="19898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>
              <a:lnSpc>
                <a:spcPts val="1450"/>
              </a:lnSpc>
            </a:pPr>
            <a:r>
              <a:rPr lang="ja-JP" altLang="en-US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方向性はみられない。</a:t>
            </a: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成長戦略</a:t>
            </a:r>
            <a:endParaRPr lang="en-US" altLang="ja-JP" sz="1100" spc="-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と</a:t>
            </a:r>
            <a:r>
              <a:rPr lang="ja-JP" altLang="en-US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呼べるものは皆無なのだ</a:t>
            </a: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。防</a:t>
            </a:r>
            <a:endParaRPr lang="en-US" altLang="ja-JP" sz="1100" spc="-4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衛</a:t>
            </a:r>
            <a:r>
              <a:rPr lang="ja-JP" altLang="en-US" sz="1100" spc="40" dirty="0">
                <a:latin typeface="游明朝" panose="02020400000000000000" pitchFamily="18" charset="-128"/>
                <a:ea typeface="游明朝" panose="02020400000000000000" pitchFamily="18" charset="-128"/>
              </a:rPr>
              <a:t>・外交政策でも同様だ。</a:t>
            </a:r>
            <a:r>
              <a:rPr lang="ja-JP" altLang="en-US" sz="1100" spc="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endParaRPr lang="en-US" altLang="ja-JP" sz="1100" spc="4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国際</a:t>
            </a:r>
            <a:r>
              <a:rPr lang="ja-JP" altLang="en-US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協調と専守防衛を貫き</a:t>
            </a: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、現</a:t>
            </a:r>
            <a:endParaRPr lang="en-US" altLang="ja-JP" sz="1100" spc="-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実的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な安全保障や外交政策を推進する」との綱領を流用しながら、各論として「力による現状変更の試みに毅然と対処する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」と中国の東シナ海で</a:t>
            </a: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の動きを念頭としている</a:t>
            </a:r>
            <a:r>
              <a:rPr lang="ja-JP" altLang="en-US" sz="1100" spc="5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文</a:t>
            </a: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言も</a:t>
            </a:r>
            <a:r>
              <a:rPr lang="ja-JP" altLang="en-US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あるが、</a:t>
            </a: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どう</a:t>
            </a:r>
            <a:r>
              <a:rPr lang="ja-JP" altLang="en-US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やら立憲は、</a:t>
            </a: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国</a:t>
            </a:r>
            <a:endParaRPr lang="en-US" altLang="ja-JP" sz="1100" spc="-4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際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社会の中で</a:t>
            </a:r>
            <a:r>
              <a:rPr lang="en-US" altLang="ja-JP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〝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毅然と</a:t>
            </a:r>
            <a:r>
              <a:rPr lang="ja-JP" altLang="en-US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した対処</a:t>
            </a:r>
            <a:r>
              <a:rPr lang="en-US" altLang="ja-JP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〟</a:t>
            </a:r>
            <a:r>
              <a:rPr lang="ja-JP" altLang="en-US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をするためには、</a:t>
            </a: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外</a:t>
            </a:r>
            <a:r>
              <a:rPr lang="ja-JP" altLang="en-US" sz="1100" spc="-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交力</a:t>
            </a:r>
            <a:r>
              <a:rPr lang="ja-JP" altLang="en-US" sz="1100" spc="-10" dirty="0">
                <a:latin typeface="游明朝" panose="02020400000000000000" pitchFamily="18" charset="-128"/>
                <a:ea typeface="游明朝" panose="02020400000000000000" pitchFamily="18" charset="-128"/>
              </a:rPr>
              <a:t>とともに抑止力が不可欠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であることすら認識していないようだ。</a:t>
            </a:r>
          </a:p>
          <a:p>
            <a:pPr algn="just">
              <a:lnSpc>
                <a:spcPts val="1450"/>
              </a:lnSpc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　今回の基本政策は、数値目</a:t>
            </a:r>
            <a:r>
              <a:rPr lang="ja-JP" altLang="en-US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標の記載を最小限にとどめ、</a:t>
            </a: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次</a:t>
            </a:r>
            <a:endParaRPr lang="en-US" altLang="ja-JP" sz="1100" spc="-4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期</a:t>
            </a:r>
            <a:r>
              <a:rPr lang="ja-JP" altLang="en-US" sz="1100" spc="10" dirty="0">
                <a:latin typeface="游明朝" panose="02020400000000000000" pitchFamily="18" charset="-128"/>
                <a:ea typeface="游明朝" panose="02020400000000000000" pitchFamily="18" charset="-128"/>
              </a:rPr>
              <a:t>総選挙の公約や重点政策の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立案で、数値目標を打ち出す方針だという。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かつて</a:t>
            </a:r>
            <a:r>
              <a:rPr lang="ja-JP" altLang="en-US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の民主党政権では、</a:t>
            </a: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言</a:t>
            </a:r>
            <a:endParaRPr lang="en-US" altLang="ja-JP" sz="1100" spc="-4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葉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遊びに等しい公約に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、空想</a:t>
            </a:r>
            <a:r>
              <a:rPr lang="ja-JP" altLang="en-US" sz="1100" spc="-1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とも</a:t>
            </a:r>
            <a:r>
              <a:rPr lang="ja-JP" altLang="en-US" sz="1100" spc="-110" dirty="0">
                <a:latin typeface="游明朝" panose="02020400000000000000" pitchFamily="18" charset="-128"/>
                <a:ea typeface="游明朝" panose="02020400000000000000" pitchFamily="18" charset="-128"/>
              </a:rPr>
              <a:t>言える数値目標も</a:t>
            </a:r>
            <a:r>
              <a:rPr lang="ja-JP" altLang="en-US" sz="1100" spc="-1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あった。立</a:t>
            </a:r>
            <a:endParaRPr lang="en-US" altLang="ja-JP" sz="1100" spc="-11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憲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民主党の選挙公約が</a:t>
            </a:r>
            <a:r>
              <a:rPr lang="ja-JP" altLang="en-US" sz="1100" spc="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、現実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から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大きく離れた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ものになる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とすれば、国民は再び大きな迷惑を被ることになる。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4C60041-3D7B-49C1-8CC4-4AF6A230F1EA}"/>
              </a:ext>
            </a:extLst>
          </p:cNvPr>
          <p:cNvSpPr txBox="1"/>
          <p:nvPr/>
        </p:nvSpPr>
        <p:spPr>
          <a:xfrm>
            <a:off x="161800" y="4804135"/>
            <a:ext cx="5570756" cy="227823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>
              <a:lnSpc>
                <a:spcPts val="1450"/>
              </a:lnSpc>
            </a:pPr>
            <a:r>
              <a:rPr lang="ja-JP" altLang="en-US" sz="1100" spc="1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る</a:t>
            </a:r>
            <a:r>
              <a:rPr lang="ja-JP" altLang="en-US" sz="1100" spc="140" dirty="0">
                <a:latin typeface="游明朝" panose="02020400000000000000" pitchFamily="18" charset="-128"/>
                <a:ea typeface="游明朝" panose="02020400000000000000" pitchFamily="18" charset="-128"/>
              </a:rPr>
              <a:t>」などと盛り込んでいる。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1100" spc="90" dirty="0">
                <a:latin typeface="游明朝" panose="02020400000000000000" pitchFamily="18" charset="-128"/>
                <a:ea typeface="游明朝" panose="02020400000000000000" pitchFamily="18" charset="-128"/>
              </a:rPr>
              <a:t>分散・分権型で内需主導</a:t>
            </a: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endParaRPr lang="en-US" altLang="ja-JP" sz="1100" spc="9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経済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」「賃金を上げる」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など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と</a:t>
            </a:r>
            <a:r>
              <a:rPr lang="ja-JP" altLang="en-US" sz="1100" spc="90" dirty="0">
                <a:latin typeface="游明朝" panose="02020400000000000000" pitchFamily="18" charset="-128"/>
                <a:ea typeface="游明朝" panose="02020400000000000000" pitchFamily="18" charset="-128"/>
              </a:rPr>
              <a:t>聞こえのよい言葉は</a:t>
            </a: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並んで</a:t>
            </a:r>
            <a:endParaRPr lang="en-US" altLang="ja-JP" sz="1100" spc="9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いる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のだが、そのための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具体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策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は皆無だ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。福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山幹事長は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会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見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で、この基本政策に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ついて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中長期的な視野で党と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して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目指す</a:t>
            </a:r>
            <a:r>
              <a:rPr lang="ja-JP" altLang="en-US" sz="1100" spc="90" dirty="0">
                <a:latin typeface="游明朝" panose="02020400000000000000" pitchFamily="18" charset="-128"/>
                <a:ea typeface="游明朝" panose="02020400000000000000" pitchFamily="18" charset="-128"/>
              </a:rPr>
              <a:t>べき政策」と</a:t>
            </a: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位置づけ</a:t>
            </a:r>
            <a:endParaRPr lang="en-US" altLang="ja-JP" sz="1100" spc="9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て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いるが、これではいくら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1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中期的</a:t>
            </a:r>
            <a:r>
              <a:rPr lang="ja-JP" altLang="en-US" sz="1100" spc="140" dirty="0">
                <a:latin typeface="游明朝" panose="02020400000000000000" pitchFamily="18" charset="-128"/>
                <a:ea typeface="游明朝" panose="02020400000000000000" pitchFamily="18" charset="-128"/>
              </a:rPr>
              <a:t>な視野」と言っても</a:t>
            </a:r>
            <a:r>
              <a:rPr lang="ja-JP" altLang="en-US" sz="1100" spc="1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endParaRPr lang="en-US" altLang="ja-JP" sz="1100" spc="14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あまりに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お粗末だ。どの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よう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</a:t>
            </a:r>
            <a:r>
              <a:rPr lang="ja-JP" altLang="en-US" sz="1100" spc="90" dirty="0">
                <a:latin typeface="游明朝" panose="02020400000000000000" pitchFamily="18" charset="-128"/>
                <a:ea typeface="游明朝" panose="02020400000000000000" pitchFamily="18" charset="-128"/>
              </a:rPr>
              <a:t>内需主導にするのか、</a:t>
            </a: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どの</a:t>
            </a:r>
            <a:endParaRPr lang="en-US" altLang="ja-JP" sz="1100" spc="9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よう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に賃金を上げるのか、</a:t>
            </a:r>
            <a:r>
              <a:rPr lang="ja-JP" altLang="en-US" sz="1100" spc="80" dirty="0" err="1" smtClean="0">
                <a:latin typeface="游明朝" panose="02020400000000000000" pitchFamily="18" charset="-128"/>
                <a:ea typeface="游明朝" panose="02020400000000000000" pitchFamily="18" charset="-128"/>
              </a:rPr>
              <a:t>そ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考えも示さないのでは、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単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なる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言葉遊びと捉えられて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も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しかたがない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　菅政権は現在、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２０５０年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90" dirty="0" err="1" smtClean="0">
                <a:latin typeface="游明朝" panose="02020400000000000000" pitchFamily="18" charset="-128"/>
                <a:ea typeface="游明朝" panose="02020400000000000000" pitchFamily="18" charset="-128"/>
              </a:rPr>
              <a:t>までの</a:t>
            </a: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カーボンニュートラル</a:t>
            </a:r>
            <a:endParaRPr lang="en-US" altLang="ja-JP" sz="1100" spc="9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達成</a:t>
            </a:r>
            <a:r>
              <a:rPr lang="ja-JP" altLang="en-US" sz="1100" spc="90" dirty="0">
                <a:latin typeface="游明朝" panose="02020400000000000000" pitchFamily="18" charset="-128"/>
                <a:ea typeface="游明朝" panose="02020400000000000000" pitchFamily="18" charset="-128"/>
              </a:rPr>
              <a:t>を目指しているが、</a:t>
            </a: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この</a:t>
            </a:r>
            <a:endParaRPr lang="en-US" altLang="ja-JP" sz="1100" spc="9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点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については立憲民主党も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同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様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に基本政策に盛り込んで</a:t>
            </a:r>
            <a:r>
              <a:rPr lang="ja-JP" altLang="en-US" sz="1100" spc="80" dirty="0" err="1" smtClean="0">
                <a:latin typeface="游明朝" panose="02020400000000000000" pitchFamily="18" charset="-128"/>
                <a:ea typeface="游明朝" panose="02020400000000000000" pitchFamily="18" charset="-128"/>
              </a:rPr>
              <a:t>い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る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。しかし、菅政権は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カーボ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ンニュートラル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を実現する</a:t>
            </a:r>
            <a:r>
              <a:rPr lang="ja-JP" altLang="en-US" sz="1100" spc="80" dirty="0" err="1" smtClean="0">
                <a:latin typeface="游明朝" panose="02020400000000000000" pitchFamily="18" charset="-128"/>
                <a:ea typeface="游明朝" panose="02020400000000000000" pitchFamily="18" charset="-128"/>
              </a:rPr>
              <a:t>た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140" dirty="0" err="1" smtClean="0">
                <a:latin typeface="游明朝" panose="02020400000000000000" pitchFamily="18" charset="-128"/>
                <a:ea typeface="游明朝" panose="02020400000000000000" pitchFamily="18" charset="-128"/>
              </a:rPr>
              <a:t>めの</a:t>
            </a:r>
            <a:r>
              <a:rPr lang="ja-JP" altLang="en-US" sz="1100" spc="140" dirty="0">
                <a:latin typeface="游明朝" panose="02020400000000000000" pitchFamily="18" charset="-128"/>
                <a:ea typeface="游明朝" panose="02020400000000000000" pitchFamily="18" charset="-128"/>
              </a:rPr>
              <a:t>イノベーションなどを</a:t>
            </a:r>
            <a:r>
              <a:rPr lang="ja-JP" altLang="en-US" sz="1100" spc="1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endParaRPr lang="en-US" altLang="ja-JP" sz="1100" spc="14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5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今後</a:t>
            </a: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の日本の成長のエンジン</a:t>
            </a:r>
            <a:r>
              <a:rPr lang="ja-JP" altLang="en-US" sz="1100" spc="5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endParaRPr lang="en-US" altLang="ja-JP" sz="1100" spc="5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日本人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の食い扶持と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位置づけ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ている</a:t>
            </a: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が、立憲にはこう</a:t>
            </a:r>
            <a:r>
              <a:rPr lang="ja-JP" altLang="en-US" sz="1100" spc="8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した</a:t>
            </a:r>
            <a:endParaRPr lang="en-US" altLang="ja-JP" sz="1100" spc="8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428" y="678377"/>
            <a:ext cx="2771782" cy="184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43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971</TotalTime>
  <Words>268</Words>
  <Application>Microsoft Office PowerPoint</Application>
  <PresentationFormat>画面に合わせる (4:3)</PresentationFormat>
  <Paragraphs>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s-iketani</dc:creator>
  <cp:lastModifiedBy>hiroshi.saito</cp:lastModifiedBy>
  <cp:revision>140</cp:revision>
  <cp:lastPrinted>2021-04-06T03:50:43Z</cp:lastPrinted>
  <dcterms:created xsi:type="dcterms:W3CDTF">2020-03-17T04:23:06Z</dcterms:created>
  <dcterms:modified xsi:type="dcterms:W3CDTF">2021-04-06T08:13:23Z</dcterms:modified>
</cp:coreProperties>
</file>