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4657" autoAdjust="0"/>
  </p:normalViewPr>
  <p:slideViewPr>
    <p:cSldViewPr snapToGrid="0" showGuides="1">
      <p:cViewPr varScale="1">
        <p:scale>
          <a:sx n="60" d="100"/>
          <a:sy n="60" d="100"/>
        </p:scale>
        <p:origin x="2765" y="43"/>
      </p:cViewPr>
      <p:guideLst>
        <p:guide orient="horz" pos="2903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7D03-8329-43C9-98AB-F1D08D911D4E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283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7D03-8329-43C9-98AB-F1D08D911D4E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7617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7D03-8329-43C9-98AB-F1D08D911D4E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118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7D03-8329-43C9-98AB-F1D08D911D4E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057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7D03-8329-43C9-98AB-F1D08D911D4E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13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7D03-8329-43C9-98AB-F1D08D911D4E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36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7D03-8329-43C9-98AB-F1D08D911D4E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423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7D03-8329-43C9-98AB-F1D08D911D4E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664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7D03-8329-43C9-98AB-F1D08D911D4E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423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7D03-8329-43C9-98AB-F1D08D911D4E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785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77D03-8329-43C9-98AB-F1D08D911D4E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799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77D03-8329-43C9-98AB-F1D08D911D4E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AC4B6-0C27-437A-92BF-D1B6E07A7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80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14300" y="485022"/>
            <a:ext cx="6629400" cy="8544678"/>
          </a:xfrm>
          <a:prstGeom prst="rect">
            <a:avLst/>
          </a:prstGeom>
          <a:noFill/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WordArt 30">
            <a:extLst>
              <a:ext uri="{FF2B5EF4-FFF2-40B4-BE49-F238E27FC236}">
                <a16:creationId xmlns:a16="http://schemas.microsoft.com/office/drawing/2014/main" id="{7D3630D9-5C63-4E60-A4DB-E7815B72C60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2078634" y="4438629"/>
            <a:ext cx="8154507" cy="595841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lIns="78373" tIns="39187" rIns="78373" bIns="39187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ja-JP" altLang="en-US" sz="3600" b="1" kern="10" dirty="0">
                <a:ln w="127000">
                  <a:noFill/>
                  <a:round/>
                  <a:headEnd/>
                  <a:tailEnd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改憲に必要な国民の現状認識の共有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AE79E96F-7C66-4810-844D-18850A2692B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314" y="52725"/>
            <a:ext cx="2476500" cy="38290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5992056-DF78-42E3-B513-AFF57FC38C25}"/>
              </a:ext>
            </a:extLst>
          </p:cNvPr>
          <p:cNvSpPr txBox="1"/>
          <p:nvPr/>
        </p:nvSpPr>
        <p:spPr>
          <a:xfrm>
            <a:off x="2838625" y="617477"/>
            <a:ext cx="2877711" cy="21526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just">
              <a:lnSpc>
                <a:spcPts val="1450"/>
              </a:lnSpc>
            </a:pPr>
            <a:r>
              <a:rPr lang="ja-JP" altLang="en-US" sz="11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sz="1100" spc="6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自民党が憲法改正を実現す</a:t>
            </a:r>
            <a:endParaRPr lang="en-US" altLang="ja-JP" sz="1100" spc="6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just"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るため、憲法集会を全国展開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180" dirty="0">
                <a:latin typeface="游明朝" panose="02020400000000000000" pitchFamily="18" charset="-128"/>
                <a:ea typeface="游明朝" panose="02020400000000000000" pitchFamily="18" charset="-128"/>
              </a:rPr>
              <a:t>する運動を始動させるとい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う。憲法改正は国民投票法が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改正され、本格的な議論が待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たれている。それには国民の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理解が不可欠。憲法は施行か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140" dirty="0">
                <a:latin typeface="游明朝" panose="02020400000000000000" pitchFamily="18" charset="-128"/>
                <a:ea typeface="游明朝" panose="02020400000000000000" pitchFamily="18" charset="-128"/>
              </a:rPr>
              <a:t>ら</a:t>
            </a:r>
            <a:r>
              <a:rPr lang="en-US" altLang="ja-JP" sz="1100" spc="140" dirty="0">
                <a:latin typeface="游明朝" panose="02020400000000000000" pitchFamily="18" charset="-128"/>
                <a:ea typeface="游明朝" panose="02020400000000000000" pitchFamily="18" charset="-128"/>
              </a:rPr>
              <a:t>75</a:t>
            </a:r>
            <a:r>
              <a:rPr lang="ja-JP" altLang="en-US" sz="1100" spc="140" dirty="0">
                <a:latin typeface="游明朝" panose="02020400000000000000" pitchFamily="18" charset="-128"/>
                <a:ea typeface="游明朝" panose="02020400000000000000" pitchFamily="18" charset="-128"/>
              </a:rPr>
              <a:t>年にもなるがその間一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度も見直されず、一方で日本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を取り巻く内外の環境は激変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している。憲法改正には社会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が大きく変わっているという</a:t>
            </a:r>
          </a:p>
          <a:p>
            <a:pPr algn="just">
              <a:lnSpc>
                <a:spcPts val="1450"/>
              </a:lnSpc>
            </a:pPr>
            <a:r>
              <a:rPr lang="ja-JP" altLang="en-US" sz="1100" spc="60" dirty="0">
                <a:latin typeface="游明朝" panose="02020400000000000000" pitchFamily="18" charset="-128"/>
                <a:ea typeface="游明朝" panose="02020400000000000000" pitchFamily="18" charset="-128"/>
              </a:rPr>
              <a:t>認識を国民が共有することが</a:t>
            </a:r>
          </a:p>
          <a:p>
            <a:pPr algn="just">
              <a:lnSpc>
                <a:spcPts val="1450"/>
              </a:lnSpc>
            </a:pPr>
            <a:endParaRPr lang="en-US" altLang="ja-JP" sz="110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53CAB2D-F35A-4983-B058-7EFF976E5C8B}"/>
              </a:ext>
            </a:extLst>
          </p:cNvPr>
          <p:cNvSpPr txBox="1"/>
          <p:nvPr/>
        </p:nvSpPr>
        <p:spPr>
          <a:xfrm>
            <a:off x="142681" y="6898158"/>
            <a:ext cx="5570756" cy="198980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 algn="just">
              <a:lnSpc>
                <a:spcPts val="1450"/>
              </a:lnSpc>
            </a:pPr>
            <a:r>
              <a:rPr lang="ja-JP" altLang="en-US" sz="1100" spc="40" dirty="0">
                <a:latin typeface="游明朝" panose="02020400000000000000" pitchFamily="18" charset="-128"/>
                <a:ea typeface="游明朝" panose="02020400000000000000" pitchFamily="18" charset="-128"/>
              </a:rPr>
              <a:t>る。東日本大震災を経験した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40" dirty="0">
                <a:latin typeface="游明朝" panose="02020400000000000000" pitchFamily="18" charset="-128"/>
                <a:ea typeface="游明朝" panose="02020400000000000000" pitchFamily="18" charset="-128"/>
              </a:rPr>
              <a:t>人々はもちろんだが、コロナ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40" dirty="0">
                <a:latin typeface="游明朝" panose="02020400000000000000" pitchFamily="18" charset="-128"/>
                <a:ea typeface="游明朝" panose="02020400000000000000" pitchFamily="18" charset="-128"/>
              </a:rPr>
              <a:t>が蔓延した社会で生きている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40" dirty="0">
                <a:latin typeface="游明朝" panose="02020400000000000000" pitchFamily="18" charset="-128"/>
                <a:ea typeface="游明朝" panose="02020400000000000000" pitchFamily="18" charset="-128"/>
              </a:rPr>
              <a:t>現世代だからこそ、緊急事態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40" dirty="0" err="1">
                <a:latin typeface="游明朝" panose="02020400000000000000" pitchFamily="18" charset="-128"/>
                <a:ea typeface="游明朝" panose="02020400000000000000" pitchFamily="18" charset="-128"/>
              </a:rPr>
              <a:t>への</a:t>
            </a:r>
            <a:r>
              <a:rPr lang="ja-JP" altLang="en-US" sz="1100" spc="40" dirty="0">
                <a:latin typeface="游明朝" panose="02020400000000000000" pitchFamily="18" charset="-128"/>
                <a:ea typeface="游明朝" panose="02020400000000000000" pitchFamily="18" charset="-128"/>
              </a:rPr>
              <a:t>対処の必要性があること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40" dirty="0">
                <a:latin typeface="游明朝" panose="02020400000000000000" pitchFamily="18" charset="-128"/>
                <a:ea typeface="游明朝" panose="02020400000000000000" pitchFamily="18" charset="-128"/>
              </a:rPr>
              <a:t>を理解できる。それを自分事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40" dirty="0">
                <a:latin typeface="游明朝" panose="02020400000000000000" pitchFamily="18" charset="-128"/>
                <a:ea typeface="游明朝" panose="02020400000000000000" pitchFamily="18" charset="-128"/>
              </a:rPr>
              <a:t>化してもらうことが、憲法改</a:t>
            </a:r>
          </a:p>
          <a:p>
            <a:pPr lvl="0">
              <a:lnSpc>
                <a:spcPts val="1450"/>
              </a:lnSpc>
            </a:pPr>
            <a:r>
              <a:rPr lang="ja-JP" altLang="en-US" sz="1100" spc="90" dirty="0">
                <a:latin typeface="游明朝" panose="02020400000000000000" pitchFamily="18" charset="-128"/>
                <a:ea typeface="游明朝" panose="02020400000000000000" pitchFamily="18" charset="-128"/>
              </a:rPr>
              <a:t>正議論につながるのだろう</a:t>
            </a:r>
            <a:r>
              <a:rPr lang="ja-JP" altLang="en-US" sz="1100" spc="9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。</a:t>
            </a:r>
            <a:endParaRPr lang="en-US" altLang="ja-JP" sz="1100" spc="4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lvl="0" algn="just">
              <a:lnSpc>
                <a:spcPts val="1450"/>
              </a:lnSpc>
            </a:pPr>
            <a:r>
              <a:rPr lang="ja-JP" altLang="en-US" sz="1100" spc="-12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「</a:t>
            </a:r>
            <a:r>
              <a:rPr lang="ja-JP" altLang="en-US" sz="1100" spc="-120" dirty="0">
                <a:latin typeface="游明朝" panose="02020400000000000000" pitchFamily="18" charset="-128"/>
                <a:ea typeface="游明朝" panose="02020400000000000000" pitchFamily="18" charset="-128"/>
              </a:rPr>
              <a:t>自衛隊明記」もそうだ。</a:t>
            </a:r>
            <a:r>
              <a:rPr lang="ja-JP" altLang="en-US" sz="1100" spc="-12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現在は</a:t>
            </a:r>
            <a:endParaRPr lang="en-US" altLang="ja-JP" sz="1100" spc="-12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lvl="0" algn="just">
              <a:lnSpc>
                <a:spcPts val="1450"/>
              </a:lnSpc>
            </a:pPr>
            <a:r>
              <a:rPr lang="ja-JP" altLang="en-US" sz="1100" spc="-13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憲法</a:t>
            </a:r>
            <a:r>
              <a:rPr lang="ja-JP" altLang="en-US" sz="1100" spc="-130" dirty="0">
                <a:latin typeface="游明朝" panose="02020400000000000000" pitchFamily="18" charset="-128"/>
                <a:ea typeface="游明朝" panose="02020400000000000000" pitchFamily="18" charset="-128"/>
              </a:rPr>
              <a:t>制定当時と日本を</a:t>
            </a:r>
            <a:r>
              <a:rPr lang="ja-JP" altLang="en-US" sz="1100" spc="-13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取り巻く安</a:t>
            </a:r>
            <a:endParaRPr lang="en-US" altLang="ja-JP" sz="1100" spc="-13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lvl="0" algn="just">
              <a:lnSpc>
                <a:spcPts val="1450"/>
              </a:lnSpc>
            </a:pPr>
            <a:r>
              <a:rPr lang="ja-JP" altLang="en-US" sz="1100" spc="-4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全保障</a:t>
            </a:r>
            <a:r>
              <a:rPr lang="ja-JP" altLang="en-US" sz="1100" spc="-40" dirty="0">
                <a:latin typeface="游明朝" panose="02020400000000000000" pitchFamily="18" charset="-128"/>
                <a:ea typeface="游明朝" panose="02020400000000000000" pitchFamily="18" charset="-128"/>
              </a:rPr>
              <a:t>環境は</a:t>
            </a:r>
            <a:r>
              <a:rPr lang="ja-JP" altLang="en-US" sz="1100" spc="-4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まったく異なって</a:t>
            </a:r>
            <a:endParaRPr lang="en-US" altLang="ja-JP" sz="1100" spc="-4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lvl="0" algn="just">
              <a:lnSpc>
                <a:spcPts val="1450"/>
              </a:lnSpc>
            </a:pPr>
            <a:r>
              <a:rPr lang="ja-JP" altLang="en-US" sz="11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て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いる。経済大国</a:t>
            </a:r>
            <a:r>
              <a:rPr lang="ja-JP" altLang="en-US" sz="11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となった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中国はアジア地域で</a:t>
            </a:r>
            <a:r>
              <a:rPr lang="ja-JP" altLang="en-US" sz="11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軍事的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な拡張をしており、</a:t>
            </a:r>
            <a:r>
              <a:rPr lang="ja-JP" altLang="en-US" sz="11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尖閣諸島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の領海侵犯もたびたび</a:t>
            </a:r>
            <a:r>
              <a:rPr lang="ja-JP" altLang="en-US" sz="11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発生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している。その一方で、</a:t>
            </a:r>
            <a:r>
              <a:rPr lang="ja-JP" altLang="en-US" sz="11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米国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のプレゼンスは低下し、</a:t>
            </a:r>
            <a:r>
              <a:rPr lang="ja-JP" altLang="en-US" sz="11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米国一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国で平和を確保する</a:t>
            </a:r>
            <a:r>
              <a:rPr lang="ja-JP" altLang="en-US" sz="11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ことが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難しくなっている。この</a:t>
            </a:r>
            <a:r>
              <a:rPr lang="ja-JP" altLang="en-US" sz="11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ため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、日本の安全保障や</a:t>
            </a:r>
            <a:r>
              <a:rPr lang="ja-JP" altLang="en-US" sz="11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国際的な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協力への参加など自衛隊</a:t>
            </a:r>
            <a:r>
              <a:rPr lang="ja-JP" altLang="en-US" sz="11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の役割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がますます重要に</a:t>
            </a:r>
            <a:r>
              <a:rPr lang="ja-JP" altLang="en-US" sz="11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なっている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。憲法改正は</a:t>
            </a:r>
            <a:r>
              <a:rPr lang="ja-JP" altLang="en-US" sz="11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、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その</a:t>
            </a:r>
            <a:r>
              <a:rPr lang="ja-JP" altLang="en-US" sz="11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必要性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を声高に叫ぶのでは</a:t>
            </a:r>
            <a:r>
              <a:rPr lang="ja-JP" altLang="en-US" sz="11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なく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、日本を取り巻く環境の</a:t>
            </a:r>
            <a:r>
              <a:rPr lang="ja-JP" altLang="en-US" sz="11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現状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</a:rPr>
              <a:t>をまず</a:t>
            </a: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国民</a:t>
            </a:r>
            <a:r>
              <a:rPr lang="ja-JP" altLang="en-US" sz="1100" spc="-110" dirty="0">
                <a:latin typeface="游明朝" panose="02020400000000000000" pitchFamily="18" charset="-128"/>
                <a:ea typeface="游明朝" panose="02020400000000000000" pitchFamily="18" charset="-128"/>
              </a:rPr>
              <a:t>に知って</a:t>
            </a:r>
            <a:r>
              <a:rPr lang="ja-JP" altLang="en-US" sz="1100" spc="-11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もらい</a:t>
            </a:r>
            <a:r>
              <a:rPr lang="ja-JP" altLang="en-US" sz="1100" spc="-110" dirty="0">
                <a:latin typeface="游明朝" panose="02020400000000000000" pitchFamily="18" charset="-128"/>
                <a:ea typeface="游明朝" panose="02020400000000000000" pitchFamily="18" charset="-128"/>
              </a:rPr>
              <a:t>、</a:t>
            </a:r>
            <a:r>
              <a:rPr lang="en-US" altLang="ja-JP" sz="1100" spc="-110" dirty="0">
                <a:latin typeface="游明朝" panose="02020400000000000000" pitchFamily="18" charset="-128"/>
                <a:ea typeface="游明朝" panose="02020400000000000000" pitchFamily="18" charset="-128"/>
              </a:rPr>
              <a:t>〝</a:t>
            </a:r>
            <a:r>
              <a:rPr lang="ja-JP" altLang="en-US" sz="1100" spc="-11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自分事化</a:t>
            </a:r>
            <a:r>
              <a:rPr lang="en-US" altLang="ja-JP" sz="1100" spc="-11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〟</a:t>
            </a:r>
            <a:r>
              <a:rPr lang="ja-JP" altLang="en-US" sz="1100" spc="-11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す</a:t>
            </a:r>
            <a:endParaRPr lang="en-US" altLang="ja-JP" sz="1100" spc="-10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lvl="0" algn="just">
              <a:lnSpc>
                <a:spcPts val="1450"/>
              </a:lnSpc>
            </a:pPr>
            <a:r>
              <a:rPr lang="ja-JP" altLang="en-US" sz="1100" spc="-11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る</a:t>
            </a:r>
            <a:r>
              <a:rPr lang="ja-JP" altLang="en-US" sz="1100" spc="-110" dirty="0">
                <a:latin typeface="游明朝" panose="02020400000000000000" pitchFamily="18" charset="-128"/>
                <a:ea typeface="游明朝" panose="02020400000000000000" pitchFamily="18" charset="-128"/>
              </a:rPr>
              <a:t>こと</a:t>
            </a:r>
            <a:r>
              <a:rPr lang="ja-JP" altLang="en-US" sz="1100" spc="-11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から始まる</a:t>
            </a:r>
            <a:r>
              <a:rPr lang="ja-JP" altLang="en-US" sz="1100" spc="-110" dirty="0">
                <a:latin typeface="游明朝" panose="02020400000000000000" pitchFamily="18" charset="-128"/>
                <a:ea typeface="游明朝" panose="02020400000000000000" pitchFamily="18" charset="-128"/>
              </a:rPr>
              <a:t>。</a:t>
            </a:r>
            <a:r>
              <a:rPr lang="ja-JP" altLang="en-US" sz="1100" spc="-11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それが改正実</a:t>
            </a:r>
            <a:endParaRPr lang="en-US" altLang="ja-JP" sz="1100" spc="-11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lvl="0" algn="just">
              <a:lnSpc>
                <a:spcPts val="1450"/>
              </a:lnSpc>
            </a:pPr>
            <a:r>
              <a:rPr lang="ja-JP" altLang="en-US" sz="1100" spc="-7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現の近道</a:t>
            </a:r>
            <a:r>
              <a:rPr lang="ja-JP" altLang="en-US" sz="1100" spc="-70" dirty="0">
                <a:latin typeface="游明朝" panose="02020400000000000000" pitchFamily="18" charset="-128"/>
                <a:ea typeface="游明朝" panose="02020400000000000000" pitchFamily="18" charset="-128"/>
              </a:rPr>
              <a:t>になるだろう。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4C60041-3D7B-49C1-8CC4-4AF6A230F1EA}"/>
              </a:ext>
            </a:extLst>
          </p:cNvPr>
          <p:cNvSpPr txBox="1"/>
          <p:nvPr/>
        </p:nvSpPr>
        <p:spPr>
          <a:xfrm>
            <a:off x="-47393" y="4786758"/>
            <a:ext cx="5763116" cy="225172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 algn="just">
              <a:lnSpc>
                <a:spcPts val="1450"/>
              </a:lnSpc>
            </a:pP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いて「やはり国民的</a:t>
            </a:r>
            <a:r>
              <a:rPr lang="ja-JP" altLang="en-US" sz="1100" spc="70" dirty="0" err="1">
                <a:latin typeface="游明朝" panose="02020400000000000000" pitchFamily="18" charset="-128"/>
                <a:ea typeface="游明朝" panose="02020400000000000000" pitchFamily="18" charset="-128"/>
              </a:rPr>
              <a:t>要請があ</a:t>
            </a:r>
            <a:endParaRPr lang="ja-JP" altLang="en-US" sz="1100" spc="7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lvl="0" algn="just">
              <a:lnSpc>
                <a:spcPts val="1450"/>
              </a:lnSpc>
            </a:pP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る、本当に国民からの強い願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いがあるのであれば当然論点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として論じていくが、憲法改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正そのものが目的化している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70" dirty="0" err="1">
                <a:latin typeface="游明朝" panose="02020400000000000000" pitchFamily="18" charset="-128"/>
                <a:ea typeface="游明朝" panose="02020400000000000000" pitchFamily="18" charset="-128"/>
              </a:rPr>
              <a:t>ような</a:t>
            </a: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憲法改正は論じるに値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130" dirty="0">
                <a:latin typeface="游明朝" panose="02020400000000000000" pitchFamily="18" charset="-128"/>
                <a:ea typeface="游明朝" panose="02020400000000000000" pitchFamily="18" charset="-128"/>
              </a:rPr>
              <a:t>しない」などと述べている。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確かに、憲法改正問題を国民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一人一人が</a:t>
            </a:r>
            <a:r>
              <a:rPr lang="en-US" altLang="ja-JP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〝</a:t>
            </a: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自分事化</a:t>
            </a:r>
            <a:r>
              <a:rPr lang="en-US" altLang="ja-JP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〟</a:t>
            </a: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する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180" dirty="0">
                <a:latin typeface="游明朝" panose="02020400000000000000" pitchFamily="18" charset="-128"/>
                <a:ea typeface="游明朝" panose="02020400000000000000" pitchFamily="18" charset="-128"/>
              </a:rPr>
              <a:t>ことは難しいだろう。しか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し、新型コロナという未曾有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の感染症に見舞われ、緊急事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170" dirty="0">
                <a:latin typeface="游明朝" panose="02020400000000000000" pitchFamily="18" charset="-128"/>
                <a:ea typeface="游明朝" panose="02020400000000000000" pitchFamily="18" charset="-128"/>
              </a:rPr>
              <a:t>態宣言が発出される事態に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なった。自民党が改正案を策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定した当時はまだコロナ禍で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はなく、緊急事態条項はあく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までも大災害を念頭においた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ものだったが、新型コロナで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も同様な事態になる</a:t>
            </a:r>
            <a:r>
              <a:rPr lang="ja-JP" altLang="en-US" sz="1100" spc="70" dirty="0" err="1">
                <a:latin typeface="游明朝" panose="02020400000000000000" pitchFamily="18" charset="-128"/>
                <a:ea typeface="游明朝" panose="02020400000000000000" pitchFamily="18" charset="-128"/>
              </a:rPr>
              <a:t>ことがあ</a:t>
            </a:r>
            <a:endParaRPr lang="ja-JP" altLang="en-US" sz="1100" spc="7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lvl="0" algn="just">
              <a:lnSpc>
                <a:spcPts val="1450"/>
              </a:lnSpc>
            </a:pP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り得る。国民民主党の玉木雄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110" dirty="0">
                <a:latin typeface="游明朝" panose="02020400000000000000" pitchFamily="18" charset="-128"/>
                <a:ea typeface="游明朝" panose="02020400000000000000" pitchFamily="18" charset="-128"/>
              </a:rPr>
              <a:t>一郎代表は、昨年</a:t>
            </a:r>
            <a:r>
              <a:rPr lang="en-US" altLang="ja-JP" sz="1100" spc="110" dirty="0">
                <a:latin typeface="游明朝" panose="02020400000000000000" pitchFamily="18" charset="-128"/>
                <a:ea typeface="游明朝" panose="02020400000000000000" pitchFamily="18" charset="-128"/>
              </a:rPr>
              <a:t>12</a:t>
            </a:r>
            <a:r>
              <a:rPr lang="ja-JP" altLang="en-US" sz="1100" spc="110" dirty="0">
                <a:latin typeface="游明朝" panose="02020400000000000000" pitchFamily="18" charset="-128"/>
                <a:ea typeface="游明朝" panose="02020400000000000000" pitchFamily="18" charset="-128"/>
              </a:rPr>
              <a:t>月の憲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90" dirty="0">
                <a:latin typeface="游明朝" panose="02020400000000000000" pitchFamily="18" charset="-128"/>
                <a:ea typeface="游明朝" panose="02020400000000000000" pitchFamily="18" charset="-128"/>
              </a:rPr>
              <a:t>法審査会で「感染爆発の真</a:t>
            </a:r>
            <a:r>
              <a:rPr lang="ja-JP" altLang="en-US" sz="1100" spc="90" dirty="0" err="1">
                <a:latin typeface="游明朝" panose="02020400000000000000" pitchFamily="18" charset="-128"/>
                <a:ea typeface="游明朝" panose="02020400000000000000" pitchFamily="18" charset="-128"/>
              </a:rPr>
              <a:t>っ</a:t>
            </a:r>
            <a:endParaRPr lang="ja-JP" altLang="en-US" sz="1100" spc="9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lvl="0" algn="just">
              <a:lnSpc>
                <a:spcPts val="1450"/>
              </a:lnSpc>
            </a:pP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ただ中で（衆院議員の）任期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満了を迎えていた場合、現行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憲法下では総選挙を実施</a:t>
            </a:r>
            <a:r>
              <a:rPr lang="ja-JP" altLang="en-US" sz="1100" spc="70" dirty="0" err="1">
                <a:latin typeface="游明朝" panose="02020400000000000000" pitchFamily="18" charset="-128"/>
                <a:ea typeface="游明朝" panose="02020400000000000000" pitchFamily="18" charset="-128"/>
              </a:rPr>
              <a:t>せざ</a:t>
            </a:r>
            <a:endParaRPr lang="ja-JP" altLang="en-US" sz="1100" spc="7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lvl="0" algn="just">
              <a:lnSpc>
                <a:spcPts val="1450"/>
              </a:lnSpc>
            </a:pPr>
            <a:r>
              <a:rPr lang="ja-JP" altLang="en-US" sz="1100" spc="70" dirty="0" err="1">
                <a:latin typeface="游明朝" panose="02020400000000000000" pitchFamily="18" charset="-128"/>
                <a:ea typeface="游明朝" panose="02020400000000000000" pitchFamily="18" charset="-128"/>
              </a:rPr>
              <a:t>るを</a:t>
            </a: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得ない。緊急時に任期の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70" dirty="0">
                <a:latin typeface="游明朝" panose="02020400000000000000" pitchFamily="18" charset="-128"/>
                <a:ea typeface="游明朝" panose="02020400000000000000" pitchFamily="18" charset="-128"/>
              </a:rPr>
              <a:t>特例を定める議論は速やかに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80" dirty="0">
                <a:latin typeface="游明朝" panose="02020400000000000000" pitchFamily="18" charset="-128"/>
                <a:ea typeface="游明朝" panose="02020400000000000000" pitchFamily="18" charset="-128"/>
              </a:rPr>
              <a:t>行う必要がある」と述べて</a:t>
            </a:r>
            <a:r>
              <a:rPr lang="ja-JP" altLang="en-US" sz="1100" spc="80" dirty="0" err="1">
                <a:latin typeface="游明朝" panose="02020400000000000000" pitchFamily="18" charset="-128"/>
                <a:ea typeface="游明朝" panose="02020400000000000000" pitchFamily="18" charset="-128"/>
              </a:rPr>
              <a:t>い</a:t>
            </a:r>
            <a:endParaRPr lang="ja-JP" altLang="en-US" sz="1100" spc="8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lvl="0" algn="just">
              <a:lnSpc>
                <a:spcPts val="1450"/>
              </a:lnSpc>
            </a:pPr>
            <a:endParaRPr lang="en-US" altLang="ja-JP" sz="1100" spc="7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C8301F1-7769-42AB-B772-5975684B00C1}"/>
              </a:ext>
            </a:extLst>
          </p:cNvPr>
          <p:cNvSpPr txBox="1"/>
          <p:nvPr/>
        </p:nvSpPr>
        <p:spPr>
          <a:xfrm>
            <a:off x="148437" y="2715201"/>
            <a:ext cx="5570756" cy="21526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 algn="just">
              <a:lnSpc>
                <a:spcPts val="1450"/>
              </a:lnSpc>
            </a:pPr>
            <a:r>
              <a:rPr lang="ja-JP" altLang="en-US" sz="1100" spc="5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不可欠だ。自民党が進める全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5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国運動は、すべての党所属国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5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会議員が地元で憲法改正に</a:t>
            </a:r>
            <a:r>
              <a:rPr lang="ja-JP" altLang="en-US" sz="1100" spc="50" dirty="0" err="1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つ</a:t>
            </a:r>
            <a:endParaRPr lang="ja-JP" altLang="en-US" sz="1100" spc="50" dirty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lvl="0" algn="just">
              <a:lnSpc>
                <a:spcPts val="1450"/>
              </a:lnSpc>
            </a:pPr>
            <a:r>
              <a:rPr lang="ja-JP" altLang="en-US" sz="1100" spc="15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いての集会を開催するもの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5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だ。新型コロナウイルス感染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5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症の動向もあるが、２月中か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10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らスタートさせたい考えで、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5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今後は改憲運動を議員や都道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15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府</a:t>
            </a:r>
            <a:r>
              <a:rPr lang="ja-JP" altLang="en-US" sz="1100" spc="15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県連任せ</a:t>
            </a:r>
            <a:r>
              <a:rPr lang="ja-JP" altLang="en-US" sz="1100" spc="15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にするのでは</a:t>
            </a:r>
            <a:r>
              <a:rPr lang="ja-JP" altLang="en-US" sz="1100" spc="150" dirty="0" err="1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な</a:t>
            </a:r>
            <a:endParaRPr lang="ja-JP" altLang="en-US" sz="1100" spc="150" dirty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lvl="0" algn="just">
              <a:lnSpc>
                <a:spcPts val="1450"/>
              </a:lnSpc>
            </a:pPr>
            <a:r>
              <a:rPr lang="ja-JP" altLang="en-US" sz="1100" spc="5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く、ブロック責任者を通して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10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党主導で徹底させるという。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15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自民党はこれ</a:t>
            </a:r>
            <a:r>
              <a:rPr lang="ja-JP" altLang="en-US" sz="1100" spc="15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まで①</a:t>
            </a:r>
            <a:r>
              <a:rPr lang="ja-JP" altLang="en-US" sz="1100" spc="15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「自衛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11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隊」の明記と「自衛の措置」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15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の</a:t>
            </a:r>
            <a:r>
              <a:rPr lang="ja-JP" altLang="en-US" sz="1100" spc="15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言及②</a:t>
            </a:r>
            <a:r>
              <a:rPr lang="ja-JP" altLang="en-US" sz="1100" spc="15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国会や内閣の緊急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15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事態への対応</a:t>
            </a:r>
            <a:r>
              <a:rPr lang="ja-JP" altLang="en-US" sz="1100" spc="15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強化③</a:t>
            </a:r>
            <a:r>
              <a:rPr lang="ja-JP" altLang="en-US" sz="1100" spc="15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参議院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60" dirty="0" err="1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の合</a:t>
            </a:r>
            <a:r>
              <a:rPr lang="ja-JP" altLang="en-US" sz="1100" spc="6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区解消、各都道府県から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16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必ず１人以上</a:t>
            </a:r>
            <a:r>
              <a:rPr lang="ja-JP" altLang="en-US" sz="1100" spc="16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選出④</a:t>
            </a:r>
            <a:r>
              <a:rPr lang="ja-JP" altLang="en-US" sz="1100" spc="16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教育環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2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境の充実</a:t>
            </a:r>
            <a:r>
              <a:rPr lang="ja-JP" altLang="en-US" sz="1100" spc="20" dirty="0" err="1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ーの</a:t>
            </a:r>
            <a:r>
              <a:rPr lang="ja-JP" altLang="en-US" sz="1100" spc="2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４点</a:t>
            </a:r>
            <a:r>
              <a:rPr lang="ja-JP" altLang="en-US" sz="1100" spc="2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を「改正案」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10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としてまとめている。一方、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5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憲法改正の手続きを定める改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5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正国民投票法は昨年６月に成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5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立しており、国会で本格的な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16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改正議論が待たれる状況と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5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なっている。しかし、ここで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5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欠けているのが国民の理解だ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15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ろう。立憲民主党の泉代表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5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は、昨年</a:t>
            </a:r>
            <a:r>
              <a:rPr lang="en-US" altLang="ja-JP" sz="1100" spc="5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12</a:t>
            </a:r>
            <a:r>
              <a:rPr lang="ja-JP" altLang="en-US" sz="1100" spc="5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月</a:t>
            </a:r>
            <a:r>
              <a:rPr lang="en-US" altLang="ja-JP" sz="1100" spc="5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2</a:t>
            </a:r>
            <a:r>
              <a:rPr lang="ja-JP" altLang="en-US" sz="1100" spc="5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日の執行部</a:t>
            </a:r>
          </a:p>
          <a:p>
            <a:pPr lvl="0" algn="just">
              <a:lnSpc>
                <a:spcPts val="1450"/>
              </a:lnSpc>
            </a:pPr>
            <a:r>
              <a:rPr lang="ja-JP" altLang="en-US" sz="1100" spc="5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発足の会見で、憲法改正に</a:t>
            </a:r>
            <a:r>
              <a:rPr lang="ja-JP" altLang="en-US" sz="1100" spc="50" dirty="0" err="1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つ</a:t>
            </a:r>
            <a:endParaRPr lang="ja-JP" altLang="en-US" sz="1100" spc="50" dirty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 rotWithShape="1">
          <a:blip r:embed="rId3"/>
          <a:srcRect r="2731"/>
          <a:stretch/>
        </p:blipFill>
        <p:spPr>
          <a:xfrm>
            <a:off x="343135" y="697312"/>
            <a:ext cx="2731370" cy="1876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943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2021</TotalTime>
  <Words>638</Words>
  <Application>Microsoft Office PowerPoint</Application>
  <PresentationFormat>画面に合わせる (4:3)</PresentationFormat>
  <Paragraphs>84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メイリオ</vt:lpstr>
      <vt:lpstr>游ゴシック</vt:lpstr>
      <vt:lpstr>游ゴシック Light</vt:lpstr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s-iketani</dc:creator>
  <cp:lastModifiedBy>hiroshi.saito</cp:lastModifiedBy>
  <cp:revision>243</cp:revision>
  <cp:lastPrinted>2022-02-02T03:56:21Z</cp:lastPrinted>
  <dcterms:created xsi:type="dcterms:W3CDTF">2020-03-17T04:23:06Z</dcterms:created>
  <dcterms:modified xsi:type="dcterms:W3CDTF">2022-02-02T04:07:35Z</dcterms:modified>
</cp:coreProperties>
</file>